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8" r:id="rId8"/>
    <p:sldId id="262" r:id="rId9"/>
    <p:sldId id="263" r:id="rId10"/>
    <p:sldId id="264" r:id="rId11"/>
    <p:sldId id="267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F69F-6B18-4D73-B44A-71F370BEB24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D4C7-06A4-4D68-9889-B7CC372FB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F69F-6B18-4D73-B44A-71F370BEB24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D4C7-06A4-4D68-9889-B7CC372FB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F69F-6B18-4D73-B44A-71F370BEB24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D4C7-06A4-4D68-9889-B7CC372FB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F69F-6B18-4D73-B44A-71F370BEB24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D4C7-06A4-4D68-9889-B7CC372FB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F69F-6B18-4D73-B44A-71F370BEB24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D4C7-06A4-4D68-9889-B7CC372FB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F69F-6B18-4D73-B44A-71F370BEB24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D4C7-06A4-4D68-9889-B7CC372FB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F69F-6B18-4D73-B44A-71F370BEB24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D4C7-06A4-4D68-9889-B7CC372FB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F69F-6B18-4D73-B44A-71F370BEB24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D4C7-06A4-4D68-9889-B7CC372FB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F69F-6B18-4D73-B44A-71F370BEB24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D4C7-06A4-4D68-9889-B7CC372FB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F69F-6B18-4D73-B44A-71F370BEB24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D4C7-06A4-4D68-9889-B7CC372FB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F69F-6B18-4D73-B44A-71F370BEB24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A0D4C7-06A4-4D68-9889-B7CC372FB8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DAF69F-6B18-4D73-B44A-71F370BEB247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A0D4C7-06A4-4D68-9889-B7CC372FB82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357562"/>
            <a:ext cx="1785951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7224" y="1142984"/>
            <a:ext cx="756084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 smtClean="0">
              <a:latin typeface="Georgia" pitchFamily="18" charset="0"/>
            </a:endParaRPr>
          </a:p>
          <a:p>
            <a:pPr algn="ctr"/>
            <a:r>
              <a:rPr lang="ru-RU" sz="2800" dirty="0" smtClean="0">
                <a:latin typeface="Georgia" pitchFamily="18" charset="0"/>
              </a:rPr>
              <a:t>Участие в закрытых </a:t>
            </a:r>
            <a:endParaRPr lang="en-US" sz="2800" dirty="0" smtClean="0">
              <a:latin typeface="Georgia" pitchFamily="18" charset="0"/>
            </a:endParaRPr>
          </a:p>
          <a:p>
            <a:pPr algn="ctr"/>
            <a:r>
              <a:rPr lang="ru-RU" sz="2800" dirty="0" smtClean="0">
                <a:latin typeface="Georgia" pitchFamily="18" charset="0"/>
              </a:rPr>
              <a:t>многолотовых аукционах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на </a:t>
            </a:r>
            <a:r>
              <a:rPr lang="ru-RU" dirty="0">
                <a:latin typeface="Georgia" pitchFamily="18" charset="0"/>
              </a:rPr>
              <a:t>электронной площадке </a:t>
            </a:r>
            <a:r>
              <a:rPr lang="en-US" dirty="0" smtClean="0">
                <a:latin typeface="Georgia" pitchFamily="18" charset="0"/>
              </a:rPr>
              <a:t>TRD</a:t>
            </a:r>
            <a:r>
              <a:rPr lang="ru-RU" dirty="0" smtClean="0">
                <a:latin typeface="Georgia" pitchFamily="18" charset="0"/>
              </a:rPr>
              <a:t> 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357562"/>
            <a:ext cx="785818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57422" y="3357562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ookman Old Style" panose="02050604050505020204" pitchFamily="18" charset="0"/>
              </a:rPr>
              <a:t>Биржа «</a:t>
            </a:r>
            <a:r>
              <a:rPr lang="ru-RU" sz="1400" dirty="0" smtClean="0">
                <a:latin typeface="Georgia" pitchFamily="18" charset="0"/>
              </a:rPr>
              <a:t>Санкт-Петербург</a:t>
            </a:r>
            <a:r>
              <a:rPr lang="ru-RU" sz="1400" dirty="0" smtClean="0">
                <a:latin typeface="Bookman Old Style" panose="02050604050505020204" pitchFamily="18" charset="0"/>
              </a:rPr>
              <a:t>»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5357826"/>
            <a:ext cx="541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Организатор аукционов: ООО «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СОКАР РУС»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5949280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Bookman Old Style" panose="02050604050505020204" pitchFamily="18" charset="0"/>
              </a:rPr>
              <a:t>Санкт-Петербург 2019</a:t>
            </a:r>
            <a:endParaRPr lang="ru-RU" sz="1100" dirty="0"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3786190"/>
            <a:ext cx="1857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Georgia" pitchFamily="18" charset="0"/>
              </a:rPr>
              <a:t>http://www.trd.spbex.ru</a:t>
            </a:r>
            <a:endParaRPr lang="ru-RU" sz="12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6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764704"/>
            <a:ext cx="8464615" cy="337867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472" y="3429000"/>
            <a:ext cx="244827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Окно всех поданных заявок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1547664" y="2990356"/>
            <a:ext cx="576064" cy="36663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14678" y="4071942"/>
            <a:ext cx="259228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Окно выигрывающих заявок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000496" y="3717032"/>
            <a:ext cx="787528" cy="32873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61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128" y="544364"/>
            <a:ext cx="8689359" cy="302433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8712968" cy="295232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011" y="87015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anose="02050604050505020204" pitchFamily="18" charset="0"/>
              </a:rPr>
              <a:t>В случае выставления участником заявок с лучшей ценой по отношению к ранее выставленным этим участником заявкам, сделки заключаются по условиям, указанным в заявках с лучшей ценой.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38197" y="2274888"/>
            <a:ext cx="800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385182" y="2274888"/>
            <a:ext cx="2160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995936" y="2274888"/>
            <a:ext cx="2880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2974" y="2636911"/>
            <a:ext cx="344493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Ранее выставленная участников заявка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039573" y="2359912"/>
            <a:ext cx="345609" cy="2769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484550" y="5085184"/>
            <a:ext cx="2160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218279" y="5074072"/>
            <a:ext cx="800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95936" y="5085184"/>
            <a:ext cx="3785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8042" y="5661248"/>
            <a:ext cx="393592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Заявка </a:t>
            </a:r>
            <a:r>
              <a:rPr lang="ru-RU" sz="1200" dirty="0">
                <a:latin typeface="Bookman Old Style" panose="02050604050505020204" pitchFamily="18" charset="0"/>
              </a:rPr>
              <a:t>с лучшей ценой по отношению к ранее </a:t>
            </a:r>
            <a:r>
              <a:rPr lang="ru-RU" sz="1200" dirty="0" smtClean="0">
                <a:latin typeface="Bookman Old Style" panose="02050604050505020204" pitchFamily="18" charset="0"/>
              </a:rPr>
              <a:t>выставленной </a:t>
            </a:r>
            <a:r>
              <a:rPr lang="ru-RU" sz="1200" dirty="0">
                <a:latin typeface="Bookman Old Style" panose="02050604050505020204" pitchFamily="18" charset="0"/>
              </a:rPr>
              <a:t>этим участником </a:t>
            </a:r>
            <a:r>
              <a:rPr lang="ru-RU" sz="1200" dirty="0" smtClean="0">
                <a:latin typeface="Bookman Old Style" panose="02050604050505020204" pitchFamily="18" charset="0"/>
              </a:rPr>
              <a:t>заявке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971600" y="5074072"/>
            <a:ext cx="1413582" cy="5871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44008" y="5522748"/>
            <a:ext cx="395097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Сделка заключается по заявке </a:t>
            </a:r>
            <a:r>
              <a:rPr lang="ru-RU" sz="1200" dirty="0">
                <a:latin typeface="Bookman Old Style" panose="02050604050505020204" pitchFamily="18" charset="0"/>
              </a:rPr>
              <a:t>с лучшей ценой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6876256" y="5799747"/>
            <a:ext cx="191382" cy="2419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364088" y="6186882"/>
            <a:ext cx="2160240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4679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3604" y="116632"/>
            <a:ext cx="840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eorgia" pitchFamily="18" charset="0"/>
              </a:rPr>
              <a:t>4. </a:t>
            </a:r>
            <a:r>
              <a:rPr lang="ru-RU" dirty="0" smtClean="0">
                <a:latin typeface="Georgia" pitchFamily="18" charset="0"/>
              </a:rPr>
              <a:t>Результаты торговой сессии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922" y="568424"/>
            <a:ext cx="8367634" cy="286057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050" y="4004482"/>
            <a:ext cx="8367634" cy="265687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596" y="3481262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Georgia" pitchFamily="18" charset="0"/>
              </a:rPr>
              <a:t>По истечении 5 минут после завершения торговой сессии, победителю аукциона на электронной площадке доступен протокол об итогах аукциона</a:t>
            </a:r>
            <a:endParaRPr lang="ru-RU" sz="1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1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116632"/>
            <a:ext cx="8791084" cy="5169756"/>
          </a:xfrm>
          <a:prstGeom prst="rect">
            <a:avLst/>
          </a:prstGeom>
          <a:effectLst>
            <a:glow rad="127000">
              <a:schemeClr val="bg1"/>
            </a:glow>
            <a:softEdge rad="774700"/>
          </a:effectLst>
        </p:spPr>
      </p:pic>
      <p:sp>
        <p:nvSpPr>
          <p:cNvPr id="2" name="TextBox 1"/>
          <p:cNvSpPr txBox="1"/>
          <p:nvPr/>
        </p:nvSpPr>
        <p:spPr>
          <a:xfrm>
            <a:off x="4143372" y="564357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Управление проведения торгов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АО «Биржа «Санкт-Петербург»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564357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8-800-222-49-91</a:t>
            </a:r>
            <a:endParaRPr lang="ru-RU" dirty="0">
              <a:latin typeface="Bookman Old Style" panose="02050604050505020204" pitchFamily="18" charset="0"/>
            </a:endParaRPr>
          </a:p>
          <a:p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en-US" dirty="0">
                <a:latin typeface="Bookman Old Style" panose="02050604050505020204" pitchFamily="18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trd@spbex.ru</a:t>
            </a:r>
            <a:endParaRPr lang="ru-RU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1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6174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Содержание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Georgia" pitchFamily="18" charset="0"/>
              </a:rPr>
              <a:t>Условия участия в закрытом аукционе</a:t>
            </a:r>
          </a:p>
          <a:p>
            <a:pPr marL="342900" indent="-342900">
              <a:buAutoNum type="arabicPeriod"/>
            </a:pPr>
            <a:endParaRPr lang="ru-RU" dirty="0" smtClean="0">
              <a:latin typeface="Georgia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Georgia" pitchFamily="18" charset="0"/>
              </a:rPr>
              <a:t>Получение информации об аукционе (лоте)</a:t>
            </a:r>
          </a:p>
          <a:p>
            <a:pPr marL="342900" indent="-342900">
              <a:buFontTx/>
              <a:buAutoNum type="arabicPeriod"/>
            </a:pPr>
            <a:endParaRPr lang="ru-RU" dirty="0" smtClean="0">
              <a:latin typeface="Georgia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Georgia" pitchFamily="18" charset="0"/>
              </a:rPr>
              <a:t>Участие в торговой сессии</a:t>
            </a:r>
          </a:p>
          <a:p>
            <a:pPr marL="342900" indent="-342900">
              <a:buFontTx/>
              <a:buAutoNum type="arabicPeriod"/>
            </a:pPr>
            <a:endParaRPr lang="ru-RU" dirty="0" smtClean="0">
              <a:latin typeface="Georgia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Georgia" pitchFamily="18" charset="0"/>
              </a:rPr>
              <a:t>Результаты торговой сессии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2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000108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1. Условия участия в закрытом аукционе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85926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eorgia" pitchFamily="18" charset="0"/>
              </a:rPr>
              <a:t>В закрытом многолотовом аукционе </a:t>
            </a:r>
            <a:r>
              <a:rPr lang="ru-RU" sz="2000" dirty="0" smtClean="0">
                <a:latin typeface="Georgia" pitchFamily="18" charset="0"/>
              </a:rPr>
              <a:t>может участвовать участник: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- аккредитованный </a:t>
            </a:r>
            <a:r>
              <a:rPr lang="ru-RU" sz="2000" dirty="0">
                <a:latin typeface="Georgia" pitchFamily="18" charset="0"/>
              </a:rPr>
              <a:t>на электронной площадке </a:t>
            </a:r>
            <a:r>
              <a:rPr lang="en-US" sz="2000" dirty="0" smtClean="0">
                <a:latin typeface="Georgia" pitchFamily="18" charset="0"/>
              </a:rPr>
              <a:t>TRD</a:t>
            </a:r>
            <a:r>
              <a:rPr lang="ru-RU" sz="2000" dirty="0" smtClean="0">
                <a:latin typeface="Georgia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- заключивший с Организатором рамочный </a:t>
            </a:r>
            <a:r>
              <a:rPr lang="ru-RU" sz="2000" dirty="0">
                <a:latin typeface="Georgia" pitchFamily="18" charset="0"/>
              </a:rPr>
              <a:t>договор поставки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algn="just"/>
            <a:endParaRPr lang="ru-RU" sz="2000" dirty="0">
              <a:latin typeface="Georgia" pitchFamily="18" charset="0"/>
            </a:endParaRPr>
          </a:p>
          <a:p>
            <a:pPr algn="just"/>
            <a:r>
              <a:rPr lang="ru-RU" sz="2000" i="1" dirty="0">
                <a:latin typeface="Georgia" pitchFamily="18" charset="0"/>
              </a:rPr>
              <a:t>Договор поставки заключается в соответствии с Регламентом аккредитации компаний в аукционах, организатором которых выступает ООО «</a:t>
            </a:r>
            <a:r>
              <a:rPr lang="ru-RU" sz="2000" i="1" dirty="0" smtClean="0">
                <a:latin typeface="Georgia" pitchFamily="18" charset="0"/>
              </a:rPr>
              <a:t>СОКАР </a:t>
            </a:r>
            <a:r>
              <a:rPr lang="ru-RU" sz="2000" i="1" dirty="0">
                <a:latin typeface="Georgia" pitchFamily="18" charset="0"/>
              </a:rPr>
              <a:t>РУС» </a:t>
            </a:r>
            <a:r>
              <a:rPr lang="ru-RU" sz="2000" i="1" dirty="0" smtClean="0">
                <a:latin typeface="Georgia" pitchFamily="18" charset="0"/>
              </a:rPr>
              <a:t>(№ 01-28 </a:t>
            </a:r>
            <a:r>
              <a:rPr lang="ru-RU" sz="2000" i="1" dirty="0">
                <a:latin typeface="Georgia" pitchFamily="18" charset="0"/>
              </a:rPr>
              <a:t>от 28.12.2018).</a:t>
            </a:r>
          </a:p>
        </p:txBody>
      </p:sp>
    </p:spTree>
    <p:extLst>
      <p:ext uri="{BB962C8B-B14F-4D97-AF65-F5344CB8AC3E}">
        <p14:creationId xmlns:p14="http://schemas.microsoft.com/office/powerpoint/2010/main" xmlns="" val="38239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801934"/>
            <a:ext cx="5549064" cy="597272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678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2. Получение информации об аукционе (лоте)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85860"/>
            <a:ext cx="2928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2.1</a:t>
            </a:r>
            <a:r>
              <a:rPr lang="ru-RU" dirty="0">
                <a:latin typeface="Georgia" pitchFamily="18" charset="0"/>
              </a:rPr>
              <a:t>. На электронный адрес, указанный </a:t>
            </a:r>
            <a:r>
              <a:rPr lang="ru-RU" dirty="0" smtClean="0">
                <a:latin typeface="Georgia" pitchFamily="18" charset="0"/>
              </a:rPr>
              <a:t>участником при </a:t>
            </a:r>
            <a:r>
              <a:rPr lang="ru-RU" dirty="0">
                <a:latin typeface="Georgia" pitchFamily="18" charset="0"/>
              </a:rPr>
              <a:t>регистрации на электронной площадке придет электронное приглашение принять участие в аукционе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282" y="5357826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Для ознакомления с информацией по лоту необходимо перейти по ссылке </a:t>
            </a:r>
            <a:endParaRPr lang="ru-RU" dirty="0">
              <a:latin typeface="Georgia" pitchFamily="18" charset="0"/>
            </a:endParaRPr>
          </a:p>
        </p:txBody>
      </p:sp>
      <p:cxnSp>
        <p:nvCxnSpPr>
          <p:cNvPr id="6" name="Прямая со стрелкой 5"/>
          <p:cNvCxnSpPr>
            <a:stCxn id="2" idx="0"/>
          </p:cNvCxnSpPr>
          <p:nvPr/>
        </p:nvCxnSpPr>
        <p:spPr>
          <a:xfrm rot="5400000" flipH="1" flipV="1">
            <a:off x="2411001" y="4339834"/>
            <a:ext cx="357190" cy="167879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50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391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2.2. Доступ к информации по лоту на электронной площадке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639" y="723328"/>
            <a:ext cx="8607594" cy="320858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93096"/>
            <a:ext cx="8599951" cy="226841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71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5980" y="523112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Georgia" pitchFamily="18" charset="0"/>
              </a:rPr>
              <a:t>2.3. Извещение о проведении аукциона размещено на сайте </a:t>
            </a:r>
            <a:r>
              <a:rPr lang="ru-RU" sz="1600" dirty="0" smtClean="0">
                <a:latin typeface="Georgia" pitchFamily="18" charset="0"/>
              </a:rPr>
              <a:t>Организатора</a:t>
            </a:r>
            <a:r>
              <a:rPr lang="en-US" sz="1600" dirty="0" smtClean="0">
                <a:latin typeface="Georgia" pitchFamily="18" charset="0"/>
              </a:rPr>
              <a:t> http://socar.com.ru/ 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9348"/>
            <a:ext cx="824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eorgia" pitchFamily="18" charset="0"/>
              </a:rPr>
              <a:t>Кликнув на лот можно получить более подробную информацию о лоте во </a:t>
            </a:r>
          </a:p>
          <a:p>
            <a:pPr algn="ctr"/>
            <a:r>
              <a:rPr lang="ru-RU" sz="1600" dirty="0" smtClean="0">
                <a:latin typeface="Georgia" pitchFamily="18" charset="0"/>
              </a:rPr>
              <a:t>вкладках «Описание» и «Документы»</a:t>
            </a:r>
            <a:endParaRPr lang="ru-RU" sz="1600" dirty="0">
              <a:latin typeface="Georgi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928670"/>
            <a:ext cx="8383369" cy="395201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rot="16200000" flipH="1">
            <a:off x="1335855" y="1407300"/>
            <a:ext cx="1451681" cy="199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1928797" y="1428735"/>
            <a:ext cx="1428756" cy="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07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 стрелкой 1"/>
          <p:cNvCxnSpPr/>
          <p:nvPr/>
        </p:nvCxnSpPr>
        <p:spPr>
          <a:xfrm>
            <a:off x="611560" y="3284984"/>
            <a:ext cx="7848872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81272" y="812294"/>
            <a:ext cx="4738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Торговая сессия. Правила продления.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50170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Заявленное время ТС = 20 минут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042" y="2611651"/>
            <a:ext cx="35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7723" y="2617993"/>
            <a:ext cx="464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09446" y="2950205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20072" y="2950205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274979"/>
            <a:ext cx="2" cy="954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67500" y="1840260"/>
            <a:ext cx="2452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заявки + 2 минуты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5400000" flipH="1">
            <a:off x="4366610" y="2762161"/>
            <a:ext cx="194755" cy="1512164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25977" y="3520226"/>
            <a:ext cx="39905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ериод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который осуществляется продление ТС.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Продление составляет 2 минуты с момента подачи заявки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периоде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707905" y="295858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75556" y="2583159"/>
            <a:ext cx="464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156176" y="292171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99253" y="2611651"/>
            <a:ext cx="51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Скругленная соединительная линия 16"/>
          <p:cNvCxnSpPr>
            <a:endCxn id="16" idx="0"/>
          </p:cNvCxnSpPr>
          <p:nvPr/>
        </p:nvCxnSpPr>
        <p:spPr>
          <a:xfrm>
            <a:off x="4644010" y="2376648"/>
            <a:ext cx="1512166" cy="235003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156176" y="2621777"/>
            <a:ext cx="1617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окончания ТС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260648"/>
            <a:ext cx="82478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Участие в торговой сессии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68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8365330" cy="250033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13" y="4221088"/>
            <a:ext cx="8365330" cy="17565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158" y="714356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eorgia" pitchFamily="18" charset="0"/>
              </a:rPr>
              <a:t>Необходимо перейти в окно торговых сессий</a:t>
            </a:r>
            <a:endParaRPr lang="ru-RU" sz="1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6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714488"/>
            <a:ext cx="8532948" cy="345638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8" y="2146536"/>
            <a:ext cx="849694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1000108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Параметры торговой сессии</a:t>
            </a:r>
            <a:endParaRPr lang="ru-RU" sz="2000" dirty="0">
              <a:latin typeface="Georgia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869326" y="1435996"/>
            <a:ext cx="457200" cy="7105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1964" y="4018744"/>
            <a:ext cx="435580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Лучшая текущая доступная цена и количество лотов, </a:t>
            </a:r>
          </a:p>
          <a:p>
            <a:r>
              <a:rPr lang="ru-RU" sz="1200" dirty="0" smtClean="0">
                <a:latin typeface="Bookman Old Style" panose="02050604050505020204" pitchFamily="18" charset="0"/>
              </a:rPr>
              <a:t>которые можно приобрести по данной цене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69526" y="3730714"/>
            <a:ext cx="1080120" cy="28803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09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1570</TotalTime>
  <Words>363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Александровна Кузьмина</dc:creator>
  <cp:lastModifiedBy>a.aksenenko</cp:lastModifiedBy>
  <cp:revision>27</cp:revision>
  <dcterms:created xsi:type="dcterms:W3CDTF">2019-01-31T08:04:26Z</dcterms:created>
  <dcterms:modified xsi:type="dcterms:W3CDTF">2019-03-01T13:25:07Z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